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79" r:id="rId27"/>
    <p:sldId id="280" r:id="rId28"/>
    <p:sldId id="281" r:id="rId29"/>
    <p:sldId id="282" r:id="rId30"/>
    <p:sldId id="286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Indagine</a:t>
            </a:r>
          </a:p>
        </c:rich>
      </c:tx>
      <c:layout>
        <c:manualLayout>
          <c:xMode val="edge"/>
          <c:yMode val="edge"/>
          <c:x val="0.31861853001967561"/>
          <c:y val="2.3999030241510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Indagine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1A-4196-B80F-8A760B9008B6}"/>
              </c:ext>
            </c:extLst>
          </c:dPt>
          <c:dPt>
            <c:idx val="1"/>
            <c:bubble3D val="0"/>
            <c:explosion val="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1A-4196-B80F-8A760B9008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partecipanti</c:v>
                </c:pt>
                <c:pt idx="1">
                  <c:v>no partecipanti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A-4196-B80F-8A760B9008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 legumi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52</c:v>
                </c:pt>
                <c:pt idx="1">
                  <c:v>44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5-4AD6-A01A-9F1187284A1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42</c:v>
                </c:pt>
                <c:pt idx="1">
                  <c:v>38</c:v>
                </c:pt>
                <c:pt idx="2">
                  <c:v>10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5-4AD6-A01A-9F1187284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1888656"/>
        <c:axId val="1001890736"/>
      </c:barChart>
      <c:catAx>
        <c:axId val="100188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1890736"/>
        <c:crosses val="autoZero"/>
        <c:auto val="1"/>
        <c:lblAlgn val="ctr"/>
        <c:lblOffset val="100"/>
        <c:noMultiLvlLbl val="0"/>
      </c:catAx>
      <c:valAx>
        <c:axId val="100189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188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71474257102033"/>
          <c:y val="0.12615741103854508"/>
          <c:w val="0.12115780335426338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 snack salati (patatine, pop corn, noccioline,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ecc.)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giorno(1-3)</c:v>
                </c:pt>
                <c:pt idx="2">
                  <c:v>quasi tutti i giorni(4-6)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69</c:v>
                </c:pt>
                <c:pt idx="1">
                  <c:v>27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8-45C8-97C8-B6B972BA7D9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giorno(1-3)</c:v>
                </c:pt>
                <c:pt idx="2">
                  <c:v>quasi tutti i giorni(4-6)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15</c:v>
                </c:pt>
                <c:pt idx="1">
                  <c:v>45</c:v>
                </c:pt>
                <c:pt idx="2">
                  <c:v>32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8-45C8-97C8-B6B972BA7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698176"/>
        <c:axId val="773697760"/>
      </c:barChart>
      <c:catAx>
        <c:axId val="7736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3697760"/>
        <c:crosses val="autoZero"/>
        <c:auto val="1"/>
        <c:lblAlgn val="ctr"/>
        <c:lblOffset val="100"/>
        <c:noMultiLvlLbl val="0"/>
      </c:catAx>
      <c:valAx>
        <c:axId val="77369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369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52187044532282"/>
          <c:y val="0.1380051588333441"/>
          <c:w val="0.1081075945097681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snack dolci (merendine, biscotti, caramelle, torte, ecc.)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9109822617093821E-2"/>
          <c:y val="0.13945902193288495"/>
          <c:w val="0.83703066962282036"/>
          <c:h val="0.76518136287024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giorno(1-3)</c:v>
                </c:pt>
                <c:pt idx="2">
                  <c:v>quasi tutti i giorni(4-6)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19</c:v>
                </c:pt>
                <c:pt idx="1">
                  <c:v>35</c:v>
                </c:pt>
                <c:pt idx="2">
                  <c:v>27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C-4B84-9454-8740FC2614F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giorno(1-3)</c:v>
                </c:pt>
                <c:pt idx="2">
                  <c:v>quasi tutti i giorni(4-6)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11</c:v>
                </c:pt>
                <c:pt idx="1">
                  <c:v>29</c:v>
                </c:pt>
                <c:pt idx="2">
                  <c:v>32</c:v>
                </c:pt>
                <c:pt idx="3">
                  <c:v>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C-4B84-9454-8740FC261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590800"/>
        <c:axId val="771589552"/>
      </c:barChart>
      <c:catAx>
        <c:axId val="77159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1589552"/>
        <c:crosses val="autoZero"/>
        <c:auto val="1"/>
        <c:lblAlgn val="ctr"/>
        <c:lblOffset val="100"/>
        <c:noMultiLvlLbl val="0"/>
      </c:catAx>
      <c:valAx>
        <c:axId val="77158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159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20759186593187"/>
          <c:y val="0.1425636600293024"/>
          <c:w val="0.10798056688931786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attività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fisica libera (gioco libero, passeggiata,…) nell’arco della settimana </a:t>
            </a:r>
            <a:r>
              <a:rPr lang="it-IT" sz="1600" i="1" dirty="0" smtClean="0">
                <a:latin typeface="Bookman Old Style" panose="02050604050505020204" pitchFamily="18" charset="0"/>
              </a:rPr>
              <a:t>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per almeno un'ora da 5 a 7 giorni</c:v>
                </c:pt>
                <c:pt idx="1">
                  <c:v>per almeno un'ora per 2 giorni a settimana</c:v>
                </c:pt>
                <c:pt idx="2">
                  <c:v>neanche un giorno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41</c:v>
                </c:pt>
                <c:pt idx="1">
                  <c:v>51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2-4822-B5B8-FF0FBFE76AC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per almeno un'ora da 5 a 7 giorni</c:v>
                </c:pt>
                <c:pt idx="1">
                  <c:v>per almeno un'ora per 2 giorni a settimana</c:v>
                </c:pt>
                <c:pt idx="2">
                  <c:v>neanche un giorno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60</c:v>
                </c:pt>
                <c:pt idx="1">
                  <c:v>32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2-4822-B5B8-FF0FBFE7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585776"/>
        <c:axId val="2085582864"/>
      </c:barChart>
      <c:catAx>
        <c:axId val="208558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85582864"/>
        <c:crosses val="autoZero"/>
        <c:auto val="1"/>
        <c:lblAlgn val="ctr"/>
        <c:lblOffset val="100"/>
        <c:noMultiLvlLbl val="0"/>
      </c:catAx>
      <c:valAx>
        <c:axId val="20855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8558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60539612545531"/>
          <c:y val="0.12159890984258677"/>
          <c:w val="0.10939460387454468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attività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fisica strutturata (calcio, pallavolo, danza, tennis,..)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7.2075727876428811E-2"/>
          <c:y val="1.1718749279112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5764281563403499E-2"/>
          <c:y val="0.13711527207706251"/>
          <c:w val="0.94897409118461773"/>
          <c:h val="0.73738190591892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per almeno un'ora da 5 a 7 giorni</c:v>
                </c:pt>
                <c:pt idx="1">
                  <c:v>per almeno un'ora per 2 giorni a settimana</c:v>
                </c:pt>
                <c:pt idx="2">
                  <c:v>neanche un giorno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</c:v>
                </c:pt>
                <c:pt idx="1">
                  <c:v>79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0-4312-918D-6CD89367FF3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per almeno un'ora da 5 a 7 giorni</c:v>
                </c:pt>
                <c:pt idx="1">
                  <c:v>per almeno un'ora per 2 giorni a settimana</c:v>
                </c:pt>
                <c:pt idx="2">
                  <c:v>neanche un giorno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31</c:v>
                </c:pt>
                <c:pt idx="1">
                  <c:v>54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0-4312-918D-6CD89367F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487968"/>
        <c:axId val="560487552"/>
      </c:barChart>
      <c:catAx>
        <c:axId val="5604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0487552"/>
        <c:crosses val="autoZero"/>
        <c:auto val="1"/>
        <c:lblAlgn val="ctr"/>
        <c:lblOffset val="100"/>
        <c:noMultiLvlLbl val="0"/>
      </c:catAx>
      <c:valAx>
        <c:axId val="5604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04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98177684436341"/>
          <c:y val="0.13939959772394206"/>
          <c:w val="0.10823494086984513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 smtClean="0">
                <a:latin typeface="Bookman Old Style" panose="02050604050505020204" pitchFamily="18" charset="0"/>
              </a:rPr>
              <a:t>ore</a:t>
            </a:r>
            <a:r>
              <a:rPr lang="it-IT" sz="1600" baseline="0" dirty="0" smtClean="0">
                <a:latin typeface="Bookman Old Style" panose="02050604050505020204" pitchFamily="18" charset="0"/>
              </a:rPr>
              <a:t> trascorse a guardare la TV e/o a giocare con i videogiochi/</a:t>
            </a:r>
            <a:r>
              <a:rPr lang="it-IT" sz="1600" baseline="0" dirty="0" err="1" smtClean="0">
                <a:latin typeface="Bookman Old Style" panose="02050604050505020204" pitchFamily="18" charset="0"/>
              </a:rPr>
              <a:t>tablet</a:t>
            </a:r>
            <a:r>
              <a:rPr lang="it-IT" sz="1600" baseline="0" dirty="0" smtClean="0">
                <a:latin typeface="Bookman Old Style" panose="02050604050505020204" pitchFamily="18" charset="0"/>
              </a:rPr>
              <a:t>/cellulare nell’arco della </a:t>
            </a:r>
            <a:r>
              <a:rPr lang="it-IT" sz="1600" baseline="0" dirty="0" smtClean="0">
                <a:latin typeface="Bookman Old Style" panose="02050604050505020204" pitchFamily="18" charset="0"/>
              </a:rPr>
              <a:t>giornata </a:t>
            </a:r>
            <a:r>
              <a:rPr lang="it-IT" sz="1600" baseline="0" dirty="0" smtClean="0">
                <a:latin typeface="Bookman Old Style" panose="02050604050505020204" pitchFamily="18" charset="0"/>
              </a:rPr>
              <a:t>(%)</a:t>
            </a:r>
            <a:endParaRPr lang="it-IT" sz="1600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da 0 a 2 ore</c:v>
                </c:pt>
                <c:pt idx="1">
                  <c:v>3-4 ore</c:v>
                </c:pt>
                <c:pt idx="2">
                  <c:v>almeno 5 ore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52</c:v>
                </c:pt>
                <c:pt idx="1">
                  <c:v>41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6-46DD-BC3B-F939EA5AC4E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da 0 a 2 ore</c:v>
                </c:pt>
                <c:pt idx="1">
                  <c:v>3-4 ore</c:v>
                </c:pt>
                <c:pt idx="2">
                  <c:v>almeno 5 ore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52</c:v>
                </c:pt>
                <c:pt idx="1">
                  <c:v>36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6-46DD-BC3B-F939EA5AC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101792"/>
        <c:axId val="549103040"/>
      </c:barChart>
      <c:catAx>
        <c:axId val="5491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9103040"/>
        <c:crosses val="autoZero"/>
        <c:auto val="1"/>
        <c:lblAlgn val="ctr"/>
        <c:lblOffset val="100"/>
        <c:noMultiLvlLbl val="0"/>
      </c:catAx>
      <c:valAx>
        <c:axId val="5491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910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73548432198724"/>
          <c:y val="9.7212100319137532E-2"/>
          <c:w val="0.10926451567801274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adeguatezza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della colazione consumata dai bambini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361145471160406"/>
          <c:y val="0.27673134288248097"/>
          <c:w val="0.7249666774981941"/>
          <c:h val="0.607904383112520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Foglio1!$A$2:$A$3</c:f>
              <c:strCache>
                <c:ptCount val="2"/>
                <c:pt idx="0">
                  <c:v>non adeguata</c:v>
                </c:pt>
                <c:pt idx="1">
                  <c:v>adeguata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7-47DE-8E85-D78635FC6B6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Foglio1!$A$2:$A$3</c:f>
              <c:strCache>
                <c:ptCount val="2"/>
                <c:pt idx="0">
                  <c:v>non adeguata</c:v>
                </c:pt>
                <c:pt idx="1">
                  <c:v>adeguata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7-47DE-8E85-D78635FC6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1466847"/>
        <c:axId val="971468511"/>
      </c:barChart>
      <c:catAx>
        <c:axId val="97146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1468511"/>
        <c:crosses val="autoZero"/>
        <c:auto val="1"/>
        <c:lblAlgn val="ctr"/>
        <c:lblOffset val="100"/>
        <c:noMultiLvlLbl val="0"/>
      </c:catAx>
      <c:valAx>
        <c:axId val="971468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146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frequenza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della colazione consumata dai bambini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9530688691484774"/>
          <c:y val="0.1669280193479"/>
          <c:w val="0.54967046961269905"/>
          <c:h val="0.71199937629371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mai</c:v>
                </c:pt>
                <c:pt idx="1">
                  <c:v>qualche giorno a settimana(1-3)</c:v>
                </c:pt>
                <c:pt idx="2">
                  <c:v>quasi tutti i giorni della settimana(4-6)</c:v>
                </c:pt>
                <c:pt idx="3">
                  <c:v>ogni giorno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12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6-471A-B4B8-C13F83A7215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mai</c:v>
                </c:pt>
                <c:pt idx="1">
                  <c:v>qualche giorno a settimana(1-3)</c:v>
                </c:pt>
                <c:pt idx="2">
                  <c:v>quasi tutti i giorni della settimana(4-6)</c:v>
                </c:pt>
                <c:pt idx="3">
                  <c:v>ogni giorno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6-471A-B4B8-C13F83A72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0215679"/>
        <c:axId val="1050216095"/>
      </c:barChart>
      <c:catAx>
        <c:axId val="105021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0216095"/>
        <c:crosses val="autoZero"/>
        <c:auto val="1"/>
        <c:lblAlgn val="ctr"/>
        <c:lblOffset val="100"/>
        <c:noMultiLvlLbl val="0"/>
      </c:catAx>
      <c:valAx>
        <c:axId val="1050216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021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adeguatezza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della merenda di metà mattina consumata dai bambini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no merenda</c:v>
                </c:pt>
                <c:pt idx="1">
                  <c:v>non adeguata</c:v>
                </c:pt>
                <c:pt idx="2">
                  <c:v>adeguata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</c:v>
                </c:pt>
                <c:pt idx="1">
                  <c:v>63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0-407C-ABD9-407628CF53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no merenda</c:v>
                </c:pt>
                <c:pt idx="1">
                  <c:v>non adeguata</c:v>
                </c:pt>
                <c:pt idx="2">
                  <c:v>adeguata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6</c:v>
                </c:pt>
                <c:pt idx="1">
                  <c:v>54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0-407C-ABD9-407628CF5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0671647"/>
        <c:axId val="970667903"/>
      </c:barChart>
      <c:catAx>
        <c:axId val="970671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0667903"/>
        <c:crosses val="autoZero"/>
        <c:auto val="1"/>
        <c:lblAlgn val="ctr"/>
        <c:lblOffset val="100"/>
        <c:noMultiLvlLbl val="0"/>
      </c:catAx>
      <c:valAx>
        <c:axId val="970667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0671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 di frutta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3249181538963443"/>
          <c:y val="0.10301586616650492"/>
          <c:w val="0.63167232575832466"/>
          <c:h val="0.79232901652488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a settimana(1-3)</c:v>
                </c:pt>
                <c:pt idx="2">
                  <c:v>quasi tutti i giorni della settimana(4-6)</c:v>
                </c:pt>
                <c:pt idx="3">
                  <c:v>1 al dì</c:v>
                </c:pt>
                <c:pt idx="4">
                  <c:v>da 2 a 3 al dì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8</c:v>
                </c:pt>
                <c:pt idx="1">
                  <c:v>25</c:v>
                </c:pt>
                <c:pt idx="2">
                  <c:v>25</c:v>
                </c:pt>
                <c:pt idx="3">
                  <c:v>23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3-49C0-9407-34BA9DA3BA5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a settimana(1-3)</c:v>
                </c:pt>
                <c:pt idx="2">
                  <c:v>quasi tutti i giorni della settimana(4-6)</c:v>
                </c:pt>
                <c:pt idx="3">
                  <c:v>1 al dì</c:v>
                </c:pt>
                <c:pt idx="4">
                  <c:v>da 2 a 3 al dì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23-49C0-9407-34BA9DA3B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0115504"/>
        <c:axId val="1500118416"/>
      </c:barChart>
      <c:catAx>
        <c:axId val="150011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0118416"/>
        <c:crosses val="autoZero"/>
        <c:auto val="1"/>
        <c:lblAlgn val="ctr"/>
        <c:lblOffset val="100"/>
        <c:noMultiLvlLbl val="0"/>
      </c:catAx>
      <c:valAx>
        <c:axId val="150011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011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di verdura nell’arco della settimana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a settimana(1-3)</c:v>
                </c:pt>
                <c:pt idx="2">
                  <c:v>quasi tutti i giorni della settimana(4-6)</c:v>
                </c:pt>
                <c:pt idx="3">
                  <c:v>1 al dì</c:v>
                </c:pt>
                <c:pt idx="4">
                  <c:v>2/3 volte al dì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15</c:v>
                </c:pt>
                <c:pt idx="1">
                  <c:v>29</c:v>
                </c:pt>
                <c:pt idx="2">
                  <c:v>22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C-442A-91F4-98958D03B73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a settimana(1-3)</c:v>
                </c:pt>
                <c:pt idx="2">
                  <c:v>quasi tutti i giorni della settimana(4-6)</c:v>
                </c:pt>
                <c:pt idx="3">
                  <c:v>1 al dì</c:v>
                </c:pt>
                <c:pt idx="4">
                  <c:v>2/3 volte al dì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13</c:v>
                </c:pt>
                <c:pt idx="1">
                  <c:v>27</c:v>
                </c:pt>
                <c:pt idx="2">
                  <c:v>28</c:v>
                </c:pt>
                <c:pt idx="3">
                  <c:v>14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C-442A-91F4-98958D03B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3514992"/>
        <c:axId val="1583512080"/>
      </c:barChart>
      <c:catAx>
        <c:axId val="158351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3512080"/>
        <c:crosses val="autoZero"/>
        <c:auto val="1"/>
        <c:lblAlgn val="ctr"/>
        <c:lblOffset val="100"/>
        <c:noMultiLvlLbl val="0"/>
      </c:catAx>
      <c:valAx>
        <c:axId val="158351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351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 succhi di frutta 100% frutta nell’arco della settimana</a:t>
            </a:r>
            <a:r>
              <a:rPr lang="it-IT" sz="1600" i="1" baseline="0" dirty="0" smtClean="0">
                <a:latin typeface="Bookman Old Style" panose="02050604050505020204" pitchFamily="18" charset="0"/>
              </a:rPr>
              <a:t> </a:t>
            </a:r>
            <a:r>
              <a:rPr lang="it-IT" sz="1600" i="1" dirty="0" smtClean="0">
                <a:latin typeface="Bookman Old Style" panose="02050604050505020204" pitchFamily="18" charset="0"/>
              </a:rPr>
              <a:t>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50</c:v>
                </c:pt>
                <c:pt idx="1">
                  <c:v>31</c:v>
                </c:pt>
                <c:pt idx="2">
                  <c:v>10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B-402E-ADB8-B6E0F413958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49</c:v>
                </c:pt>
                <c:pt idx="1">
                  <c:v>25</c:v>
                </c:pt>
                <c:pt idx="2">
                  <c:v>16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B-402E-ADB8-B6E0F4139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642848"/>
        <c:axId val="775643680"/>
      </c:barChart>
      <c:catAx>
        <c:axId val="77564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5643680"/>
        <c:crosses val="autoZero"/>
        <c:auto val="1"/>
        <c:lblAlgn val="ctr"/>
        <c:lblOffset val="100"/>
        <c:noMultiLvlLbl val="0"/>
      </c:catAx>
      <c:valAx>
        <c:axId val="77564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564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52737491600196"/>
          <c:y val="0.10816226738685768"/>
          <c:w val="0.10734983239737839"/>
          <c:h val="0.10326278632378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consumo bibite confezionate contenenti zucchero (thè, aranciata, cola, succhi di frutta,…) nell’arco della settimana (%) 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7.4785066637016215E-2"/>
          <c:y val="3.2812497981514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3486785913775664E-2"/>
          <c:y val="0.11140433615868996"/>
          <c:w val="0.83827755597783715"/>
          <c:h val="0.80261104806772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63</c:v>
                </c:pt>
                <c:pt idx="1">
                  <c:v>25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6-4A5B-A588-6D381D26B7F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24</c:v>
                </c:pt>
                <c:pt idx="1">
                  <c:v>39</c:v>
                </c:pt>
                <c:pt idx="2">
                  <c:v>19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6-4A5B-A588-6D381D26B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6402704"/>
        <c:axId val="766398128"/>
      </c:barChart>
      <c:catAx>
        <c:axId val="76640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6398128"/>
        <c:crosses val="autoZero"/>
        <c:auto val="1"/>
        <c:lblAlgn val="ctr"/>
        <c:lblOffset val="100"/>
        <c:noMultiLvlLbl val="0"/>
      </c:catAx>
      <c:valAx>
        <c:axId val="76639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640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089644951883371"/>
          <c:y val="0.12251963582933147"/>
          <c:w val="0.10868700119347312"/>
          <c:h val="8.9727988687752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it-IT" sz="1600" i="1" dirty="0" smtClean="0">
                <a:latin typeface="Bookman Old Style" panose="02050604050505020204" pitchFamily="18" charset="0"/>
              </a:rPr>
              <a:t>bibite confezionate a ridotto contenuto di zucchero (cola light/zero, </a:t>
            </a:r>
            <a:r>
              <a:rPr lang="it-IT" sz="1600" i="1" dirty="0" err="1" smtClean="0">
                <a:latin typeface="Bookman Old Style" panose="02050604050505020204" pitchFamily="18" charset="0"/>
              </a:rPr>
              <a:t>ecc</a:t>
            </a:r>
            <a:r>
              <a:rPr lang="it-IT" sz="1600" i="1" dirty="0" smtClean="0">
                <a:latin typeface="Bookman Old Style" panose="02050604050505020204" pitchFamily="18" charset="0"/>
              </a:rPr>
              <a:t>… (%)</a:t>
            </a:r>
            <a:endParaRPr lang="it-IT" sz="1600" i="1" dirty="0">
              <a:latin typeface="Bookman Old Style" panose="0205060405050502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regione Marche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93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4-4439-A44B-9253AE7587F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scuola Piobbico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mai</c:v>
                </c:pt>
                <c:pt idx="1">
                  <c:v>qualche giorno (1-3)</c:v>
                </c:pt>
                <c:pt idx="2">
                  <c:v>quasi tutti i giorni (4-6)</c:v>
                </c:pt>
                <c:pt idx="3">
                  <c:v>una volta al giorno, tutti i giorni</c:v>
                </c:pt>
                <c:pt idx="4">
                  <c:v>più volte al giorno, tutti i giorni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63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4-4439-A44B-9253AE758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2512511"/>
        <c:axId val="1882511263"/>
      </c:barChart>
      <c:catAx>
        <c:axId val="188251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2511263"/>
        <c:crosses val="autoZero"/>
        <c:auto val="1"/>
        <c:lblAlgn val="ctr"/>
        <c:lblOffset val="100"/>
        <c:noMultiLvlLbl val="0"/>
      </c:catAx>
      <c:valAx>
        <c:axId val="188251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25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19452856854437"/>
          <c:y val="0.10658709974242743"/>
          <c:w val="0.10800797576318175"/>
          <c:h val="9.2560033676179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INDAGINE PROGETTO «SIAMO QUELLO CHE MAGIAMO!»</a:t>
            </a:r>
          </a:p>
        </p:txBody>
      </p:sp>
    </p:spTree>
    <p:extLst>
      <p:ext uri="{BB962C8B-B14F-4D97-AF65-F5344CB8AC3E}">
        <p14:creationId xmlns:p14="http://schemas.microsoft.com/office/powerpoint/2010/main" val="1268827165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651" y="382385"/>
            <a:ext cx="10933611" cy="492826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</a:t>
            </a:r>
            <a:r>
              <a:rPr lang="it-IT" sz="2000" b="1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okkio</a:t>
            </a:r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alla salute» regione marche (2019)</a:t>
            </a:r>
            <a:endParaRPr lang="it-IT" sz="2000" dirty="0"/>
          </a:p>
        </p:txBody>
      </p:sp>
      <p:graphicFrame>
        <p:nvGraphicFramePr>
          <p:cNvPr id="5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352304"/>
              </p:ext>
            </p:extLst>
          </p:nvPr>
        </p:nvGraphicFramePr>
        <p:xfrm>
          <a:off x="914401" y="862012"/>
          <a:ext cx="10985862" cy="445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914401" y="5321316"/>
            <a:ext cx="1098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Riguardo il consumo di frutta con le percentuali siamo in linea con la regione Marche perchè il 20% dei bambini della nostra scuola mangia un frutto al giorno, in tutta la regione Marche i bambini sono il 23%, mentre il 10% dei bambini della nostra scuola non consuma neanche un frutto a settimana, in tutta la regione l’8% dei bambini non mangia mai un frutto. </a:t>
            </a:r>
          </a:p>
        </p:txBody>
      </p:sp>
    </p:spTree>
    <p:extLst>
      <p:ext uri="{BB962C8B-B14F-4D97-AF65-F5344CB8AC3E}">
        <p14:creationId xmlns:p14="http://schemas.microsoft.com/office/powerpoint/2010/main" val="272329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3589" y="382385"/>
            <a:ext cx="10920548" cy="427512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</a:t>
            </a:r>
            <a:r>
              <a:rPr lang="it-IT" sz="2000" b="1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okkio</a:t>
            </a:r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alla salute» regione marche (2019)</a:t>
            </a:r>
            <a:endParaRPr lang="it-IT" sz="2000" dirty="0"/>
          </a:p>
        </p:txBody>
      </p:sp>
      <p:graphicFrame>
        <p:nvGraphicFramePr>
          <p:cNvPr id="5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99706"/>
              </p:ext>
            </p:extLst>
          </p:nvPr>
        </p:nvGraphicFramePr>
        <p:xfrm>
          <a:off x="868317" y="809897"/>
          <a:ext cx="11091092" cy="451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868318" y="5324984"/>
            <a:ext cx="11091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La nostra scuola può dirsi soddisfatta perché il 60% di noi bambini consuma la frutta più volte nell’arco di una settimana, mentre il 55% dei bambini dell’intera regione Marche consuma frutta più volte a settimana; il 13% dei bambini della nostra scuola non mangia verdura, il 15% dei bambini dell’intera regione Marche non mangia mai verdura.  </a:t>
            </a:r>
          </a:p>
        </p:txBody>
      </p:sp>
    </p:spTree>
    <p:extLst>
      <p:ext uri="{BB962C8B-B14F-4D97-AF65-F5344CB8AC3E}">
        <p14:creationId xmlns:p14="http://schemas.microsoft.com/office/powerpoint/2010/main" val="1041447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112" y="1907177"/>
            <a:ext cx="4800600" cy="36195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il consumo di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succhi di frutta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con il 100% di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frutta.</a:t>
            </a:r>
          </a:p>
        </p:txBody>
      </p:sp>
      <p:pic>
        <p:nvPicPr>
          <p:cNvPr id="5" name="Segnaposto contenuto 4" descr="&lt;strong&gt;Succo&lt;/strong&gt; &lt;strong&gt;di frutta&lt;/strong&gt; all'albicocca - Video Ricette Bimb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22" y="1604586"/>
            <a:ext cx="6186156" cy="3481229"/>
          </a:xfrm>
        </p:spPr>
      </p:pic>
    </p:spTree>
    <p:extLst>
      <p:ext uri="{BB962C8B-B14F-4D97-AF65-F5344CB8AC3E}">
        <p14:creationId xmlns:p14="http://schemas.microsoft.com/office/powerpoint/2010/main" val="2653779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651" y="382385"/>
            <a:ext cx="10933611" cy="440575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(2019) </a:t>
            </a:r>
            <a:endParaRPr lang="it-IT" sz="2000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689880251"/>
              </p:ext>
            </p:extLst>
          </p:nvPr>
        </p:nvGraphicFramePr>
        <p:xfrm>
          <a:off x="783771" y="719666"/>
          <a:ext cx="11181806" cy="540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229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30727" y="914400"/>
            <a:ext cx="5574576" cy="49911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il consumo di</a:t>
            </a:r>
          </a:p>
          <a:p>
            <a:pPr marL="0" indent="0" algn="just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bibite confezionate</a:t>
            </a:r>
          </a:p>
          <a:p>
            <a:pPr marL="0" indent="0" algn="just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contenenti zucchero</a:t>
            </a:r>
          </a:p>
          <a:p>
            <a:pPr marL="0" indent="0" algn="just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(thè, aranciata,</a:t>
            </a:r>
          </a:p>
          <a:p>
            <a:pPr marL="0" indent="0" algn="just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cola, succhi di</a:t>
            </a:r>
          </a:p>
          <a:p>
            <a:pPr marL="0" indent="0" algn="just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frutta,….)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 descr="Troppo Zucchero | mrfanweb.it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 b="16809"/>
          <a:stretch/>
        </p:blipFill>
        <p:spPr>
          <a:xfrm>
            <a:off x="6695644" y="169816"/>
            <a:ext cx="5057820" cy="384048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7028" t="13382" r="6572" b="12560"/>
          <a:stretch/>
        </p:blipFill>
        <p:spPr>
          <a:xfrm>
            <a:off x="5211237" y="4049485"/>
            <a:ext cx="2922166" cy="25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51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0527" y="382385"/>
            <a:ext cx="10959736" cy="414449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 </a:t>
            </a:r>
            <a:endParaRPr lang="it-IT" sz="2000" dirty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2623017485"/>
              </p:ext>
            </p:extLst>
          </p:nvPr>
        </p:nvGraphicFramePr>
        <p:xfrm>
          <a:off x="809898" y="846667"/>
          <a:ext cx="11168742" cy="51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74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88274" y="1332411"/>
            <a:ext cx="5394960" cy="457308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il consumo di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bibite confezionate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a ridotto contenuto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di zucchero (cola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light/zero,…..)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 descr="Coke &lt;strong&gt;Light&lt;/strong&gt; vs &lt;strong&gt;Zero&lt;/strong&gt; glass bottles Brazil | José Roitberg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13" y="1080004"/>
            <a:ext cx="5362749" cy="4022062"/>
          </a:xfrm>
        </p:spPr>
      </p:pic>
    </p:spTree>
    <p:extLst>
      <p:ext uri="{BB962C8B-B14F-4D97-AF65-F5344CB8AC3E}">
        <p14:creationId xmlns:p14="http://schemas.microsoft.com/office/powerpoint/2010/main" val="94675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8903" y="382385"/>
            <a:ext cx="10920547" cy="571204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 </a:t>
            </a:r>
            <a:endParaRPr lang="it-IT" sz="2000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203504056"/>
              </p:ext>
            </p:extLst>
          </p:nvPr>
        </p:nvGraphicFramePr>
        <p:xfrm>
          <a:off x="825780" y="942307"/>
          <a:ext cx="1111367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284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09105" y="2730137"/>
            <a:ext cx="4800600" cy="19333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il consumo di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</a:t>
            </a:r>
            <a:r>
              <a:rPr lang="it-IT" sz="4000" dirty="0" smtClean="0">
                <a:latin typeface="Bookman Old Style" panose="02050604050505020204" pitchFamily="18" charset="0"/>
              </a:rPr>
              <a:t>legumi</a:t>
            </a:r>
            <a:endParaRPr lang="it-IT" sz="4000" dirty="0">
              <a:latin typeface="Bookman Old Style" panose="02050604050505020204" pitchFamily="18" charset="0"/>
            </a:endParaRPr>
          </a:p>
        </p:txBody>
      </p:sp>
      <p:pic>
        <p:nvPicPr>
          <p:cNvPr id="5" name="Segnaposto contenuto 9" descr="&lt;strong&gt;Minestrone&lt;/strong&gt; - zuppa &lt;strong&gt;di legumi&lt;/strong&gt; - Sano e Gustos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45" y="1473958"/>
            <a:ext cx="6569833" cy="3701006"/>
          </a:xfrm>
        </p:spPr>
      </p:pic>
    </p:spTree>
    <p:extLst>
      <p:ext uri="{BB962C8B-B14F-4D97-AF65-F5344CB8AC3E}">
        <p14:creationId xmlns:p14="http://schemas.microsoft.com/office/powerpoint/2010/main" val="1593527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3589" y="382385"/>
            <a:ext cx="10959737" cy="688769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(2019) </a:t>
            </a:r>
            <a:endParaRPr lang="it-IT" sz="2000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694827258"/>
              </p:ext>
            </p:extLst>
          </p:nvPr>
        </p:nvGraphicFramePr>
        <p:xfrm>
          <a:off x="809897" y="719666"/>
          <a:ext cx="1112955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829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0709" y="356259"/>
            <a:ext cx="11308082" cy="54507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i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PRONTI??? AL LAVORO!!! SI RACCOLGONO I DATI!!!</a:t>
            </a:r>
            <a:endParaRPr lang="it-IT" sz="3200" b="1" i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1" y="1052647"/>
            <a:ext cx="2292532" cy="30567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67" y="3722911"/>
            <a:ext cx="2253343" cy="30044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44" y="1512205"/>
            <a:ext cx="2468880" cy="32918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19" y="3722911"/>
            <a:ext cx="2351317" cy="31350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31" y="1175656"/>
            <a:ext cx="2227560" cy="29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409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50986" y="692332"/>
            <a:ext cx="6737169" cy="227293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il consumo di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snack salati (patatine,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pop corn, noccioline,….)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2" descr="I migliori snack salati per l'estat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2"/>
          <a:stretch/>
        </p:blipFill>
        <p:spPr bwMode="auto">
          <a:xfrm>
            <a:off x="714947" y="3179697"/>
            <a:ext cx="6755642" cy="30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rché il cibo spazzatura è pericoloso per la salute dei bambini - Amico  Pedia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89" y="365888"/>
            <a:ext cx="4326341" cy="32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8804267" y="1430383"/>
            <a:ext cx="1658983" cy="796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06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1337" y="382385"/>
            <a:ext cx="10985863" cy="479764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 </a:t>
            </a:r>
            <a:endParaRPr lang="it-IT" sz="2000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379310330"/>
              </p:ext>
            </p:extLst>
          </p:nvPr>
        </p:nvGraphicFramePr>
        <p:xfrm>
          <a:off x="809897" y="719666"/>
          <a:ext cx="111034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618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75211" y="914400"/>
            <a:ext cx="5055326" cy="4728754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il consumo di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snack dolci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(merendine,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biscotti,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caramelle, torte,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…..)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 descr="Weighty Matters: Did you hear the one about kids who eat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350541"/>
            <a:ext cx="5793476" cy="3862317"/>
          </a:xfrm>
        </p:spPr>
      </p:pic>
      <p:sp>
        <p:nvSpPr>
          <p:cNvPr id="6" name="Ovale 5"/>
          <p:cNvSpPr/>
          <p:nvPr/>
        </p:nvSpPr>
        <p:spPr>
          <a:xfrm>
            <a:off x="9405257" y="3082833"/>
            <a:ext cx="1280160" cy="692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267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5029" y="382385"/>
            <a:ext cx="10737667" cy="688769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</a:t>
            </a:r>
            <a:endParaRPr lang="it-IT" sz="2000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448832898"/>
              </p:ext>
            </p:extLst>
          </p:nvPr>
        </p:nvGraphicFramePr>
        <p:xfrm>
          <a:off x="809897" y="745791"/>
          <a:ext cx="113821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684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75211" y="378823"/>
            <a:ext cx="11025052" cy="61787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600" b="1" i="1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NELLA NOSTRA REGIONE</a:t>
            </a:r>
            <a:r>
              <a:rPr lang="it-IT" sz="2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, il 7% dei bambini assume bevande zuccherate confezionate, contenenti zucchero, quasi tutti i giorni;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il 52% dei bambini non consuma mai legumi;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il consumo di snack salati e dolci «più volte al giorno, tutti i giorni» è rispettivamente dello 0% e del 19%.</a:t>
            </a:r>
          </a:p>
          <a:p>
            <a:pPr marL="0" indent="0" algn="just">
              <a:buNone/>
            </a:pPr>
            <a:r>
              <a:rPr lang="it-IT" sz="2600" b="1" i="1" u="sng" dirty="0">
                <a:solidFill>
                  <a:srgbClr val="00B0F0"/>
                </a:solidFill>
                <a:latin typeface="Bookman Old Style" panose="02050604050505020204" pitchFamily="18" charset="0"/>
              </a:rPr>
              <a:t>NELLA NOSTRA SCUOLA</a:t>
            </a:r>
            <a:r>
              <a:rPr lang="it-IT" sz="2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, invece, il 19% dei bambini assume bevande zuccherate confezionate contenenti zucchero, quasi tutti i giorni, l’11% più volte al giorno, tutti i giorni;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il 42% dei bambini non consuma mai legumi;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il consumo di snack salati e dolci «più volte al giorno, tutti i giorni» è rispettivamente del 5% e del 19%, quest’ultima percentuale esattamente come quella della regione Marche.</a:t>
            </a:r>
          </a:p>
          <a:p>
            <a:pPr marL="0" indent="0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599450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888274" y="470264"/>
            <a:ext cx="4572000" cy="2325188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le ore di attività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fisica libera e/o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strutturata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Picture 2" descr="Bambini e sport: un terreno di inclusione - U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3" y="3326072"/>
            <a:ext cx="4496251" cy="25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imbi, 10 minuti attività fisica intensa toccasana salute - La crescita -  ANSA.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41" y="351974"/>
            <a:ext cx="4209911" cy="29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lcio – G+S sport per bambini: Il bambino come punto di riferimento »  mobilesport.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41" y="3614363"/>
            <a:ext cx="4209911" cy="28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10"/>
          <p:cNvSpPr/>
          <p:nvPr/>
        </p:nvSpPr>
        <p:spPr>
          <a:xfrm>
            <a:off x="964023" y="4615786"/>
            <a:ext cx="890507" cy="497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216227" y="4412833"/>
            <a:ext cx="858770" cy="341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290719" y="4329131"/>
            <a:ext cx="733366" cy="287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707086" y="561703"/>
            <a:ext cx="483326" cy="228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224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9714" y="382385"/>
            <a:ext cx="10842172" cy="662644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</a:t>
            </a:r>
            <a:endParaRPr lang="it-IT" sz="2000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525873920"/>
              </p:ext>
            </p:extLst>
          </p:nvPr>
        </p:nvGraphicFramePr>
        <p:xfrm>
          <a:off x="901337" y="719666"/>
          <a:ext cx="109727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727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1" y="382385"/>
            <a:ext cx="10659290" cy="440575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</a:t>
            </a:r>
            <a:endParaRPr lang="it-IT" sz="2000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825139044"/>
              </p:ext>
            </p:extLst>
          </p:nvPr>
        </p:nvGraphicFramePr>
        <p:xfrm>
          <a:off x="888274" y="719666"/>
          <a:ext cx="11090365" cy="565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925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875212" y="1022043"/>
            <a:ext cx="4572000" cy="4883457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le ore trascorse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davanti alla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televisione, ai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videogiochi, al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cellulare, al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</a:t>
            </a:r>
            <a:r>
              <a:rPr lang="it-IT" sz="4000" dirty="0" err="1">
                <a:latin typeface="Bookman Old Style" panose="02050604050505020204" pitchFamily="18" charset="0"/>
              </a:rPr>
              <a:t>tablet</a:t>
            </a:r>
            <a:r>
              <a:rPr lang="it-IT" sz="4000" dirty="0">
                <a:latin typeface="Bookman Old Style" panose="02050604050505020204" pitchFamily="18" charset="0"/>
              </a:rPr>
              <a:t>,…..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Picture 8" descr="Bambini davanti alla tv e cartoni: regole, ore e danni nel tem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6879"/>
          <a:stretch/>
        </p:blipFill>
        <p:spPr bwMode="auto">
          <a:xfrm>
            <a:off x="5447212" y="1022043"/>
            <a:ext cx="2816111" cy="23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pendenza da videogiochi e smartphone: 10 cose che i genitori devono  ASSOLUTAMENTE sapere - Nostrofiglio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01" y="742667"/>
            <a:ext cx="3485436" cy="29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posto contenuto 4" descr="Ragazzi e &lt;strong&gt;bambini&lt;/strong&gt; passano 4 giorni al mese con lo ..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7" y="3838499"/>
            <a:ext cx="6273450" cy="2574728"/>
          </a:xfrm>
        </p:spPr>
      </p:pic>
      <p:sp>
        <p:nvSpPr>
          <p:cNvPr id="10" name="Ovale 9"/>
          <p:cNvSpPr/>
          <p:nvPr/>
        </p:nvSpPr>
        <p:spPr>
          <a:xfrm>
            <a:off x="9157063" y="1397726"/>
            <a:ext cx="73152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0505750" y="1580606"/>
            <a:ext cx="731520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481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45029" y="382385"/>
            <a:ext cx="10737668" cy="414449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«OKKIO ALLA SALUTE» REGIONE MARCHE 2019 </a:t>
            </a:r>
            <a:endParaRPr lang="it-IT" sz="2000" dirty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774943407"/>
              </p:ext>
            </p:extLst>
          </p:nvPr>
        </p:nvGraphicFramePr>
        <p:xfrm>
          <a:off x="901337" y="719666"/>
          <a:ext cx="10985863" cy="560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572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8275" y="382385"/>
            <a:ext cx="11051176" cy="1407226"/>
          </a:xfrm>
        </p:spPr>
        <p:txBody>
          <a:bodyPr>
            <a:noAutofit/>
          </a:bodyPr>
          <a:lstStyle/>
          <a:p>
            <a:pPr algn="just"/>
            <a:r>
              <a:rPr lang="it-IT" sz="2900" cap="none" dirty="0">
                <a:latin typeface="Bookman Old Style" panose="02050604050505020204" pitchFamily="18" charset="0"/>
              </a:rPr>
              <a:t>Hanno partecipato all’indagine 88 bambini su un totale di 133 che frequentano la scuola primaria e la scuola secondaria di primo grado di Piobbico.</a:t>
            </a:r>
            <a:endParaRPr lang="it-IT" sz="2900" dirty="0"/>
          </a:p>
        </p:txBody>
      </p:sp>
      <p:graphicFrame>
        <p:nvGraphicFramePr>
          <p:cNvPr id="4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7758"/>
              </p:ext>
            </p:extLst>
          </p:nvPr>
        </p:nvGraphicFramePr>
        <p:xfrm>
          <a:off x="796833" y="2069431"/>
          <a:ext cx="5842535" cy="436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6884127" y="2404458"/>
            <a:ext cx="50553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latin typeface="Bookman Old Style" panose="02050604050505020204" pitchFamily="18" charset="0"/>
              </a:rPr>
              <a:t>dal seguente calcolo: </a:t>
            </a:r>
          </a:p>
          <a:p>
            <a:r>
              <a:rPr lang="it-IT" sz="3200" dirty="0" smtClean="0">
                <a:latin typeface="Bookman Old Style" panose="02050604050505020204" pitchFamily="18" charset="0"/>
              </a:rPr>
              <a:t>(88 : 133) x 100 = 66,16 approssimato a 66, risulta aver partecipato all’indagine il 66% degli alunni interpellati.</a:t>
            </a:r>
            <a:endParaRPr lang="it-IT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15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2149" y="404950"/>
            <a:ext cx="11064239" cy="329183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Bookman Old Style" panose="02050604050505020204" pitchFamily="18" charset="0"/>
              </a:rPr>
              <a:t>Sia nella regione Marche sia nella scuola di Piobbico la percentuale maggiore di bambini pratica per almeno 5 ore a settimana l’attività libera, l’attività strutturata viene praticata in percentuale maggiore per due ore a settimana sia nelle Marche che nel nostro territorio.</a:t>
            </a:r>
          </a:p>
          <a:p>
            <a:pPr marL="0" indent="0" algn="just">
              <a:buNone/>
            </a:pPr>
            <a:r>
              <a:rPr lang="it-IT" dirty="0" smtClean="0">
                <a:latin typeface="Bookman Old Style" panose="02050604050505020204" pitchFamily="18" charset="0"/>
              </a:rPr>
              <a:t>La situazione, invece, che ci ha creato maggiore allarme è la sedentarietà, cioè il tempo trascorso dai bambini davanti alla televisione, al </a:t>
            </a:r>
            <a:r>
              <a:rPr lang="it-IT" dirty="0" err="1" smtClean="0">
                <a:latin typeface="Bookman Old Style" panose="02050604050505020204" pitchFamily="18" charset="0"/>
              </a:rPr>
              <a:t>tablet</a:t>
            </a:r>
            <a:r>
              <a:rPr lang="it-IT" dirty="0" smtClean="0">
                <a:latin typeface="Bookman Old Style" panose="02050604050505020204" pitchFamily="18" charset="0"/>
              </a:rPr>
              <a:t> e al cellulare, nello specifico da 0 a 2 ore poco più del 50%, da 3 a 4 ore in media il 40% e il </a:t>
            </a:r>
            <a:r>
              <a:rPr lang="it-IT" dirty="0" err="1" smtClean="0">
                <a:latin typeface="Bookman Old Style" panose="02050604050505020204" pitchFamily="18" charset="0"/>
              </a:rPr>
              <a:t>il</a:t>
            </a:r>
            <a:r>
              <a:rPr lang="it-IT" dirty="0" smtClean="0">
                <a:latin typeface="Bookman Old Style" panose="02050604050505020204" pitchFamily="18" charset="0"/>
              </a:rPr>
              <a:t> 7%/11% trascorre almeno 5 ore a giornata davanti a questi «oggetti», e il dato regionale non si discosta da quello della nostra scuola!!!  </a:t>
            </a: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62149" y="3696789"/>
            <a:ext cx="11064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ookman Old Style" panose="02050604050505020204" pitchFamily="18" charset="0"/>
              </a:rPr>
              <a:t>Per cui il motto potrebbe essere:</a:t>
            </a:r>
          </a:p>
          <a:p>
            <a:r>
              <a:rPr lang="it-IT" sz="20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it-IT" sz="40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«MENO TABLET, MENO TELEVISIONE, MENO CELLULARE E………………… MOLTO PIÙ MOVIMENTO!!!»  </a:t>
            </a:r>
            <a:endParaRPr lang="it-IT" sz="40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91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2149" y="431074"/>
            <a:ext cx="11064240" cy="60350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Bookman Old Style" panose="02050604050505020204" pitchFamily="18" charset="0"/>
              </a:rPr>
              <a:t>Siamo arrivati al termine di questa esperienza, abbiamo sperimentato l’organizzazione nel piccolo gruppo, ognuno con un ruolo preciso e rispettato da tutti i componenti del gruppo stesso, e lo spirito d’iniziativa, sapersi responsabilmente prendere carico di un compito e portarlo a termine con il contributo di tutti.</a:t>
            </a:r>
          </a:p>
          <a:p>
            <a:pPr marL="0" indent="0" algn="just">
              <a:buNone/>
            </a:pPr>
            <a:r>
              <a:rPr lang="it-IT" dirty="0">
                <a:latin typeface="Bookman Old Style" panose="02050604050505020204" pitchFamily="18" charset="0"/>
              </a:rPr>
              <a:t>Ci siamo messi in gioco nell’esposizione orale, nella verbalizzazione scritta e nella raccolta dati; con questa unità didattica abbiamo unito le nostre conoscenze di italiano, scienze e matematica, e le abbiamo sperimentate sul campo. </a:t>
            </a:r>
          </a:p>
          <a:p>
            <a:pPr marL="0" indent="0" algn="just">
              <a:buNone/>
            </a:pPr>
            <a:r>
              <a:rPr lang="it-IT" dirty="0">
                <a:latin typeface="Bookman Old Style" panose="02050604050505020204" pitchFamily="18" charset="0"/>
              </a:rPr>
              <a:t>Abbiamo poi confrontato i nostri dati con quelli dell’ultima indagine di «</a:t>
            </a:r>
            <a:r>
              <a:rPr lang="it-IT" dirty="0" err="1">
                <a:latin typeface="Bookman Old Style" panose="02050604050505020204" pitchFamily="18" charset="0"/>
              </a:rPr>
              <a:t>okkio</a:t>
            </a:r>
            <a:r>
              <a:rPr lang="it-IT" dirty="0">
                <a:latin typeface="Bookman Old Style" panose="02050604050505020204" pitchFamily="18" charset="0"/>
              </a:rPr>
              <a:t> alla salute» effettuata dalla regione Marche e abbiamo prodotto questo documento conclusivo che riassume un po’ tutto il percorso. </a:t>
            </a:r>
          </a:p>
          <a:p>
            <a:pPr marL="0" indent="0" algn="just">
              <a:buNone/>
            </a:pPr>
            <a:r>
              <a:rPr lang="it-IT" dirty="0">
                <a:latin typeface="Bookman Old Style" panose="02050604050505020204" pitchFamily="18" charset="0"/>
              </a:rPr>
              <a:t>Per noi è stato motivo di discussione e di confronto, speriamo lo possa essere anche per voi!!!</a:t>
            </a:r>
          </a:p>
          <a:p>
            <a:pPr marL="0" indent="0" algn="just">
              <a:buNone/>
            </a:pPr>
            <a:r>
              <a:rPr lang="it-IT" sz="32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UN SALUTO AFFETTUOSO DALLA </a:t>
            </a:r>
          </a:p>
          <a:p>
            <a:pPr marL="0" indent="0" algn="just">
              <a:buNone/>
            </a:pPr>
            <a:r>
              <a:rPr lang="it-IT" sz="32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CLASSE V C DI </a:t>
            </a:r>
            <a:r>
              <a:rPr lang="it-IT" sz="32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PIOBBICO!!!</a:t>
            </a:r>
            <a:endParaRPr lang="it-IT" sz="3200" b="1" i="1" dirty="0">
              <a:solidFill>
                <a:schemeClr val="tx2">
                  <a:lumMod val="50000"/>
                  <a:lumOff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4" descr="900+ idee su Smile | emoticon, immagini,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96" y="4541494"/>
            <a:ext cx="21145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77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897" y="382384"/>
            <a:ext cx="11103429" cy="3118461"/>
          </a:xfrm>
        </p:spPr>
        <p:txBody>
          <a:bodyPr>
            <a:noAutofit/>
          </a:bodyPr>
          <a:lstStyle/>
          <a:p>
            <a:pPr algn="just"/>
            <a:r>
              <a:rPr lang="it-IT" sz="3600" cap="none" dirty="0">
                <a:latin typeface="Bookman Old Style" panose="02050604050505020204" pitchFamily="18" charset="0"/>
              </a:rPr>
              <a:t>L’indagine, che ha lo scopo di far riflettere sulle proprie abitudini alimentari, nel confronto con i compagni e con le proposte dei nutrizionisti, ha preso in considerazione, nell’intervallo di una settimana: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3404" y="3500845"/>
            <a:ext cx="5212081" cy="28607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l’adeguatezza e la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- frequenza della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colazione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Segnaposto contenuto 6" descr="Anche i bambini hanno bisogno di una dieta: una mini-guid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68" y="3348696"/>
            <a:ext cx="3884019" cy="2992437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8046720" y="3647267"/>
            <a:ext cx="796835" cy="558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9501338" y="3647266"/>
            <a:ext cx="796835" cy="558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02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1967" y="382385"/>
            <a:ext cx="10776856" cy="505889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</a:t>
            </a:r>
            <a:r>
              <a:rPr lang="it-IT" sz="2000" b="1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okkio</a:t>
            </a:r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alla salute» regione marche (2019)</a:t>
            </a:r>
            <a:endParaRPr lang="it-IT" sz="20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37585"/>
              </p:ext>
            </p:extLst>
          </p:nvPr>
        </p:nvGraphicFramePr>
        <p:xfrm>
          <a:off x="985838" y="1227910"/>
          <a:ext cx="10404973" cy="369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862150" y="5118691"/>
            <a:ext cx="10946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Bookman Old Style" panose="02050604050505020204" pitchFamily="18" charset="0"/>
              </a:rPr>
              <a:t>Nella nostra scuola il 50% dei bambini fa una colazione adeguata, mentre nella regione Marche la percentuale sale al 57%, il 50% dei bambini fa una colazione inadeguata nella regione Marche la percentuale scende al 43%.  </a:t>
            </a:r>
          </a:p>
        </p:txBody>
      </p:sp>
    </p:spTree>
    <p:extLst>
      <p:ext uri="{BB962C8B-B14F-4D97-AF65-F5344CB8AC3E}">
        <p14:creationId xmlns:p14="http://schemas.microsoft.com/office/powerpoint/2010/main" val="1894371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0527" y="382385"/>
            <a:ext cx="10933610" cy="479764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</a:t>
            </a:r>
            <a:r>
              <a:rPr lang="it-IT" sz="2000" b="1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okkio</a:t>
            </a:r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alla salute» regione marche (2019)</a:t>
            </a:r>
            <a:endParaRPr lang="it-IT" sz="2000" dirty="0"/>
          </a:p>
        </p:txBody>
      </p:sp>
      <p:graphicFrame>
        <p:nvGraphicFramePr>
          <p:cNvPr id="4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470866"/>
              </p:ext>
            </p:extLst>
          </p:nvPr>
        </p:nvGraphicFramePr>
        <p:xfrm>
          <a:off x="560143" y="750628"/>
          <a:ext cx="11313994" cy="491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940527" y="5657671"/>
            <a:ext cx="1093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ookman Old Style" panose="02050604050505020204" pitchFamily="18" charset="0"/>
              </a:rPr>
              <a:t>Nella nostra scuola il 61% dei bambini fa colazione ogni giorno, nella regione Marche il 69%; mentre il 9% non fa mai colazione, nelle Marche succede al 6%. </a:t>
            </a:r>
          </a:p>
        </p:txBody>
      </p:sp>
    </p:spTree>
    <p:extLst>
      <p:ext uri="{BB962C8B-B14F-4D97-AF65-F5344CB8AC3E}">
        <p14:creationId xmlns:p14="http://schemas.microsoft.com/office/powerpoint/2010/main" val="454879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1205049" y="2638697"/>
            <a:ext cx="4800600" cy="2481943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l’adeguatezza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della merenda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di metà mattina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Segnaposto contenuto 4" descr="Una sana &lt;strong&gt;merenda&lt;/strong&gt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0" y="1603193"/>
            <a:ext cx="4800600" cy="3600450"/>
          </a:xfrm>
        </p:spPr>
      </p:pic>
      <p:sp>
        <p:nvSpPr>
          <p:cNvPr id="8" name="Ovale 7"/>
          <p:cNvSpPr/>
          <p:nvPr/>
        </p:nvSpPr>
        <p:spPr>
          <a:xfrm>
            <a:off x="7798526" y="2788919"/>
            <a:ext cx="79683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9397093" y="2808514"/>
            <a:ext cx="79683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7053943" y="1789611"/>
            <a:ext cx="483326" cy="3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54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5841" y="382385"/>
            <a:ext cx="10868296" cy="505889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Confronto con «</a:t>
            </a:r>
            <a:r>
              <a:rPr lang="it-IT" sz="2000" b="1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okkio</a:t>
            </a:r>
            <a:r>
              <a:rPr lang="it-IT" sz="2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alla salute» regione marche (2019)</a:t>
            </a:r>
            <a:endParaRPr lang="it-IT" sz="2000" dirty="0"/>
          </a:p>
        </p:txBody>
      </p:sp>
      <p:graphicFrame>
        <p:nvGraphicFramePr>
          <p:cNvPr id="5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353647"/>
              </p:ext>
            </p:extLst>
          </p:nvPr>
        </p:nvGraphicFramePr>
        <p:xfrm>
          <a:off x="900752" y="778933"/>
          <a:ext cx="11000096" cy="438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900752" y="5555570"/>
            <a:ext cx="10973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Nella regione Marche, solo il 36% consuma una merenda adeguata, noi il 40%, la maggior parte dei bambini, il 63%, noi il 55%, la fa inadeguata e l’1%, noi il 6%, non la fa per niente.</a:t>
            </a:r>
          </a:p>
        </p:txBody>
      </p:sp>
    </p:spTree>
    <p:extLst>
      <p:ext uri="{BB962C8B-B14F-4D97-AF65-F5344CB8AC3E}">
        <p14:creationId xmlns:p14="http://schemas.microsoft.com/office/powerpoint/2010/main" val="4026491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88274" y="2286000"/>
            <a:ext cx="4206240" cy="3619500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le porzioni di</a:t>
            </a:r>
          </a:p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verdura e di</a:t>
            </a:r>
          </a:p>
          <a:p>
            <a:pPr>
              <a:buFontTx/>
              <a:buChar char="-"/>
            </a:pPr>
            <a:r>
              <a:rPr lang="it-IT" sz="4000" dirty="0">
                <a:latin typeface="Bookman Old Style" panose="02050604050505020204" pitchFamily="18" charset="0"/>
              </a:rPr>
              <a:t> frutta</a:t>
            </a:r>
          </a:p>
          <a:p>
            <a:pPr marL="0" indent="0">
              <a:buNone/>
            </a:pPr>
            <a:r>
              <a:rPr lang="it-IT" sz="4000" dirty="0">
                <a:latin typeface="Bookman Old Style" panose="02050604050505020204" pitchFamily="18" charset="0"/>
              </a:rPr>
              <a:t>  consumate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 descr="Cibo divertente per &lt;strong&gt;bambini&lt;/strong&gt;: ecco come renderli felici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48" y="474207"/>
            <a:ext cx="3839569" cy="2879678"/>
          </a:xfrm>
        </p:spPr>
      </p:pic>
      <p:pic>
        <p:nvPicPr>
          <p:cNvPr id="6" name="Picture 4" descr="Bambini e verdure: ricerca svela il trucco per fargliele mangia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5732" r="10065"/>
          <a:stretch/>
        </p:blipFill>
        <p:spPr bwMode="auto">
          <a:xfrm>
            <a:off x="8027808" y="3353885"/>
            <a:ext cx="3839568" cy="30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9396027" y="3808367"/>
            <a:ext cx="1103129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131799" y="866503"/>
            <a:ext cx="1103129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25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152</TotalTime>
  <Words>1304</Words>
  <Application>Microsoft Office PowerPoint</Application>
  <PresentationFormat>Widescreen</PresentationFormat>
  <Paragraphs>103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Gill Sans MT</vt:lpstr>
      <vt:lpstr>Impact</vt:lpstr>
      <vt:lpstr>Badge</vt:lpstr>
      <vt:lpstr>INDAGINE PROGETTO «SIAMO QUELLO CHE MAGIAMO!»</vt:lpstr>
      <vt:lpstr>PRONTI??? AL LAVORO!!! SI RACCOLGONO I DATI!!!</vt:lpstr>
      <vt:lpstr>Hanno partecipato all’indagine 88 bambini su un totale di 133 che frequentano la scuola primaria e la scuola secondaria di primo grado di Piobbico.</vt:lpstr>
      <vt:lpstr>L’indagine, che ha lo scopo di far riflettere sulle proprie abitudini alimentari, nel confronto con i compagni e con le proposte dei nutrizionisti, ha preso in considerazione, nell’intervallo di una settimana:</vt:lpstr>
      <vt:lpstr>Confronto con «okkio alla salute» regione marche (2019)</vt:lpstr>
      <vt:lpstr>Confronto con «okkio alla salute» regione marche (2019)</vt:lpstr>
      <vt:lpstr>Presentazione standard di PowerPoint</vt:lpstr>
      <vt:lpstr>Confronto con «okkio alla salute» regione marche (2019)</vt:lpstr>
      <vt:lpstr>Presentazione standard di PowerPoint</vt:lpstr>
      <vt:lpstr>Confronto con «okkio alla salute» regione marche (2019)</vt:lpstr>
      <vt:lpstr>Confronto con «okkio alla salute» regione marche (2019)</vt:lpstr>
      <vt:lpstr>Presentazione standard di PowerPoint</vt:lpstr>
      <vt:lpstr>CONFRONTO CON «OKKIO ALLA SALUTE» REGIONE MARCHE (2019) </vt:lpstr>
      <vt:lpstr>Presentazione standard di PowerPoint</vt:lpstr>
      <vt:lpstr>CONFRONTO CON «OKKIO ALLA SALUTE» REGIONE MARCHE 2019 </vt:lpstr>
      <vt:lpstr>Presentazione standard di PowerPoint</vt:lpstr>
      <vt:lpstr>CONFRONTO CON «OKKIO ALLA SALUTE» REGIONE MARCHE 2019 </vt:lpstr>
      <vt:lpstr>Presentazione standard di PowerPoint</vt:lpstr>
      <vt:lpstr>CONFRONTO CON «OKKIO ALLA SALUTE» REGIONE MARCHE (2019) </vt:lpstr>
      <vt:lpstr>Presentazione standard di PowerPoint</vt:lpstr>
      <vt:lpstr>CONFRONTO CON «OKKIO ALLA SALUTE» REGIONE MARCHE 2019 </vt:lpstr>
      <vt:lpstr>Presentazione standard di PowerPoint</vt:lpstr>
      <vt:lpstr>CONFRONTO CON «OKKIO ALLA SALUTE» REGIONE MARCHE 2019</vt:lpstr>
      <vt:lpstr>Presentazione standard di PowerPoint</vt:lpstr>
      <vt:lpstr>Presentazione standard di PowerPoint</vt:lpstr>
      <vt:lpstr>CONFRONTO CON «OKKIO ALLA SALUTE» REGIONE MARCHE 2019</vt:lpstr>
      <vt:lpstr>CONFRONTO CON «OKKIO ALLA SALUTE» REGIONE MARCHE 2019</vt:lpstr>
      <vt:lpstr>Presentazione standard di PowerPoint</vt:lpstr>
      <vt:lpstr>CONFRONTO CON «OKKIO ALLA SALUTE» REGIONE MARCHE 2019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PROGETTO «SIAMO QUELLO CHE MAGIAMO!»</dc:title>
  <dc:creator>utente</dc:creator>
  <cp:lastModifiedBy>utente</cp:lastModifiedBy>
  <cp:revision>21</cp:revision>
  <dcterms:created xsi:type="dcterms:W3CDTF">2022-06-15T07:14:28Z</dcterms:created>
  <dcterms:modified xsi:type="dcterms:W3CDTF">2022-06-16T09:00:43Z</dcterms:modified>
</cp:coreProperties>
</file>